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60" r:id="rId2"/>
    <p:sldId id="268" r:id="rId3"/>
    <p:sldId id="272" r:id="rId4"/>
    <p:sldId id="277" r:id="rId5"/>
    <p:sldId id="281" r:id="rId6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Овсеец Светлана Петровна" initials="ОСП" lastIdx="0" clrIdx="0">
    <p:extLst>
      <p:ext uri="{19B8F6BF-5375-455C-9EA6-DF929625EA0E}">
        <p15:presenceInfo xmlns:p15="http://schemas.microsoft.com/office/powerpoint/2012/main" userId="S-1-5-21-901292189-1124696768-471799982-689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000000"/>
    <a:srgbClr val="FF9900"/>
    <a:srgbClr val="FF9933"/>
    <a:srgbClr val="DD6909"/>
    <a:srgbClr val="FFCC66"/>
    <a:srgbClr val="800000"/>
    <a:srgbClr val="FFCCFF"/>
    <a:srgbClr val="301F65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14" autoAdjust="0"/>
    <p:restoredTop sz="90882" autoAdjust="0"/>
  </p:normalViewPr>
  <p:slideViewPr>
    <p:cSldViewPr>
      <p:cViewPr varScale="1">
        <p:scale>
          <a:sx n="79" d="100"/>
          <a:sy n="79" d="100"/>
        </p:scale>
        <p:origin x="1526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6F603-AFFF-4A8F-894D-3C7BD23470C1}" type="datetimeFigureOut">
              <a:rPr lang="ru-RU" smtClean="0"/>
              <a:pPr/>
              <a:t>15.11.2021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AD2605-C703-46CC-A18C-12367D79620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5423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AD2605-C703-46CC-A18C-12367D79620D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5576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15.11.2021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15.11.2021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15.11.2021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15.11.2021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15.11.2021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15.11.2021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15.11.2021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15.11.2021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15.11.2021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15.11.2021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15.11.2021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1000">
              <a:schemeClr val="accent4">
                <a:lumMod val="20000"/>
                <a:lumOff val="80000"/>
              </a:schemeClr>
            </a:gs>
            <a:gs pos="40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3F777-21C8-43ED-8EF9-5A2179AEFDFF}" type="datetimeFigureOut">
              <a:rPr lang="ru-RU" smtClean="0"/>
              <a:pPr/>
              <a:t>15.11.2021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2844" y="0"/>
            <a:ext cx="8786874" cy="6858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br>
              <a:rPr lang="ru-RU" sz="3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 Cyr" pitchFamily="18" charset="0"/>
                <a:cs typeface="Times New Roman Cyr" pitchFamily="18" charset="0"/>
              </a:rPr>
            </a:br>
            <a:r>
              <a:rPr lang="ru-RU" sz="3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 Cyr" pitchFamily="18" charset="0"/>
                <a:cs typeface="Times New Roman Cyr" pitchFamily="18" charset="0"/>
              </a:rPr>
              <a:t>ИТОГИ  ИСПОЛНЕНИЯ БЮДЖЕТА СЛОНИМСКОГО РАЙОНА </a:t>
            </a:r>
            <a:br>
              <a:rPr lang="ru-RU" sz="3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 Cyr" pitchFamily="18" charset="0"/>
                <a:cs typeface="Times New Roman Cyr" pitchFamily="18" charset="0"/>
              </a:rPr>
            </a:br>
            <a:r>
              <a:rPr lang="ru-RU" sz="3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 Cyr" pitchFamily="18" charset="0"/>
                <a:cs typeface="Times New Roman Cyr" pitchFamily="18" charset="0"/>
              </a:rPr>
              <a:t>за  январь – сентябрь 2021 года</a:t>
            </a:r>
            <a:br>
              <a:rPr lang="ru-RU" sz="3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 Cyr" pitchFamily="18" charset="0"/>
                <a:cs typeface="Times New Roman Cyr" pitchFamily="18" charset="0"/>
              </a:rPr>
            </a:br>
            <a:br>
              <a:rPr lang="ru-RU" sz="3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 Cyr" pitchFamily="18" charset="0"/>
                <a:cs typeface="Times New Roman Cyr" pitchFamily="18" charset="0"/>
              </a:rPr>
            </a:br>
            <a:endParaRPr lang="en-US" altLang="ru-RU" sz="3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 Cyr" pitchFamily="18" charset="0"/>
              <a:cs typeface="Times New Roman Cyr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786874" cy="1071546"/>
          </a:xfrm>
        </p:spPr>
        <p:txBody>
          <a:bodyPr anchor="t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500" b="1" spc="50" dirty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плана по основным доходным  источникам</a:t>
            </a:r>
            <a:r>
              <a:rPr lang="ru-RU" sz="2200" b="1" spc="50" dirty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spc="50" dirty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8567202"/>
              </p:ext>
            </p:extLst>
          </p:nvPr>
        </p:nvGraphicFramePr>
        <p:xfrm>
          <a:off x="539552" y="692696"/>
          <a:ext cx="8208912" cy="589449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3500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92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73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281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gradFill flip="none" rotWithShape="1">
                      <a:gsLst>
                        <a:gs pos="0">
                          <a:schemeClr val="accent5"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Уточнённый  </a:t>
                      </a:r>
                    </a:p>
                    <a:p>
                      <a:pPr algn="ctr" rtl="0" fontAlgn="ctr"/>
                      <a:r>
                        <a:rPr lang="ru-RU" sz="16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gradFill flip="none" rotWithShape="1">
                      <a:gsLst>
                        <a:gs pos="0">
                          <a:schemeClr val="accent5"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gradFill flip="none" rotWithShape="1">
                      <a:gsLst>
                        <a:gs pos="0">
                          <a:schemeClr val="accent5"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</a:p>
                    <a:p>
                      <a:pPr algn="ctr" fontAlgn="ctr"/>
                      <a:r>
                        <a:rPr lang="ru-RU" sz="1600" u="none" strike="noStrike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</a:t>
                      </a:r>
                      <a:r>
                        <a:rPr lang="ru-RU" sz="16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algn="ctr" fontAlgn="ctr"/>
                      <a:r>
                        <a:rPr lang="ru-RU" sz="16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gradFill flip="none" rotWithShape="1">
                      <a:gsLst>
                        <a:gs pos="0">
                          <a:schemeClr val="accent5"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</a:t>
                      </a:r>
                      <a:r>
                        <a:rPr lang="ru-RU" sz="1600" u="none" strike="noStrike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вес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gradFill flip="none" rotWithShape="1">
                      <a:gsLst>
                        <a:gs pos="0">
                          <a:schemeClr val="accent5"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6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СОБСТВЕННЫЕ ДОХОДЫ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57 730,2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44 927,8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77,8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89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Налоговые доходы - всего 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52 424,4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41 274,8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78,7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91,9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89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том числе: 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ru-RU" sz="2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89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подоходный налог </a:t>
                      </a:r>
                    </a:p>
                  </a:txBody>
                  <a:tcPr marL="171450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29 000,0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22 962,4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79,2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51,1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89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НДС </a:t>
                      </a:r>
                    </a:p>
                  </a:txBody>
                  <a:tcPr marL="171450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8 538,1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6 737,6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78,9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15,0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089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налоги на собственность </a:t>
                      </a:r>
                    </a:p>
                  </a:txBody>
                  <a:tcPr marL="171450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6 092,8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4 548,8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74,7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10,1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206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другие налоги от выручки от реализации товаров</a:t>
                      </a:r>
                    </a:p>
                  </a:txBody>
                  <a:tcPr marL="171450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4 270,9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3 429,2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80,3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7,6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147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 на прибыль </a:t>
                      </a:r>
                    </a:p>
                  </a:txBody>
                  <a:tcPr marL="171450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3 964,0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3 226,2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81,4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7,2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089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прочие налоговые доходы </a:t>
                      </a:r>
                    </a:p>
                  </a:txBody>
                  <a:tcPr marL="171450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558,6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370,6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66,3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0,8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0406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Неналоговые доходы - всего 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5 305,8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3 653,0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68,8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8,1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834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Безвозмездные поступления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54 626,9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40 189,7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73,6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089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ДОХОДОВ</a:t>
                      </a:r>
                    </a:p>
                  </a:txBody>
                  <a:tcPr marL="9525" marR="9525" marT="9525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112 357,1</a:t>
                      </a:r>
                    </a:p>
                  </a:txBody>
                  <a:tcPr marL="9525" marR="9525" marT="9525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85 117,5</a:t>
                      </a:r>
                    </a:p>
                  </a:txBody>
                  <a:tcPr marL="9525" marR="9525" marT="9525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75,8</a:t>
                      </a:r>
                    </a:p>
                  </a:txBody>
                  <a:tcPr marL="9525" marR="9525" marT="9525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7B6DD10-42C0-4DDE-AE1A-ED7742A22F86}"/>
              </a:ext>
            </a:extLst>
          </p:cNvPr>
          <p:cNvSpPr/>
          <p:nvPr/>
        </p:nvSpPr>
        <p:spPr>
          <a:xfrm>
            <a:off x="8526371" y="38749"/>
            <a:ext cx="611560" cy="325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0000"/>
                </a:solidFill>
              </a:rPr>
              <a:t>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42852"/>
            <a:ext cx="9179404" cy="549844"/>
          </a:xfrm>
        </p:spPr>
        <p:txBody>
          <a:bodyPr>
            <a:normAutofit/>
          </a:bodyPr>
          <a:lstStyle/>
          <a:p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поступлений неналоговых доходов, тыс. руб. </a:t>
            </a:r>
            <a:endParaRPr lang="ru-RU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7566969"/>
              </p:ext>
            </p:extLst>
          </p:nvPr>
        </p:nvGraphicFramePr>
        <p:xfrm>
          <a:off x="107504" y="1484784"/>
          <a:ext cx="7797388" cy="4313606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865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8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76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75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77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80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1" u="none" strike="noStrike" dirty="0">
                          <a:solidFill>
                            <a:srgbClr val="C0504D"/>
                          </a:solidFill>
                          <a:effectLst/>
                          <a:latin typeface="Times New Roman"/>
                        </a:rPr>
                        <a:t>Неналоговые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2 596,8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2 252,8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2 367,5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9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том числе: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168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Компенсации расходов государства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1 012,5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1 181,0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116,6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4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Дивиденды по акциям и доходы от других форм участия в капитале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586,9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416,3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48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сдачи в аренду земельных участков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111,9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132,7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254,9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227,8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533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 продажи земельных участков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2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сдачи в аренду иного имущества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122,1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8915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приватизации  жилых помещений и отчуждения организациями имущества, находящегося в государственной собственности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266,4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216,3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188,3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4628879"/>
              </p:ext>
            </p:extLst>
          </p:nvPr>
        </p:nvGraphicFramePr>
        <p:xfrm>
          <a:off x="107504" y="692695"/>
          <a:ext cx="8948486" cy="62590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36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06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34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40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67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843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месяцев 2019 г.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месяцев 2020 г.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месяцев 2021 г.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 к 2019 г.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 к 2020 г.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9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Неналоговые доходы</a:t>
                      </a:r>
                      <a:endParaRPr lang="ru-RU" sz="1800" b="1" i="1" u="none" strike="noStrike" dirty="0">
                        <a:solidFill>
                          <a:srgbClr val="C0504D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3 379,0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3 391,6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3 653,0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108,1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107,7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9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61585">
                <a:tc>
                  <a:txBody>
                    <a:bodyPr/>
                    <a:lstStyle/>
                    <a:p>
                      <a:pPr algn="l" fontAlgn="t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приватизации  жилых помещений и отчуждения организациями имущества, находящегося в государственной собственности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411,7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400,0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445,9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108,3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111,5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52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сдачи в аренду иного имущества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86,5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87,9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86,0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99,4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97,8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4345">
                <a:tc>
                  <a:txBody>
                    <a:bodyPr/>
                    <a:lstStyle/>
                    <a:p>
                      <a:pPr algn="l" fontAlgn="t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Дивиденды по акциям и доходы от других форм участия в капитале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389,5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418,8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392,0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100,6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93,6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5265">
                <a:tc>
                  <a:txBody>
                    <a:bodyPr/>
                    <a:lstStyle/>
                    <a:p>
                      <a:pPr algn="l" fontAlgn="t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Компенсации расходов государства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1 640,2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1 600,3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1 857,1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113,2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116,0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84345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за размещение (распространение) наружной рекламы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88,7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84,6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97,3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109,7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115,0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660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сдачи в аренду земельных участков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335,6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311,5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306,6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91,4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98,4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DFC778E-532F-49D8-B881-616DC9E13357}"/>
              </a:ext>
            </a:extLst>
          </p:cNvPr>
          <p:cNvSpPr/>
          <p:nvPr/>
        </p:nvSpPr>
        <p:spPr>
          <a:xfrm>
            <a:off x="8444431" y="45667"/>
            <a:ext cx="611560" cy="325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0000"/>
                </a:solidFill>
              </a:rPr>
              <a:t>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568952" cy="504056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бюджета Слонимского района, тыс. руб. </a:t>
            </a:r>
            <a:endParaRPr lang="ru-RU" sz="24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1258908"/>
              </p:ext>
            </p:extLst>
          </p:nvPr>
        </p:nvGraphicFramePr>
        <p:xfrm>
          <a:off x="179512" y="548681"/>
          <a:ext cx="8712967" cy="6192687"/>
        </p:xfrm>
        <a:graphic>
          <a:graphicData uri="http://schemas.openxmlformats.org/drawingml/2006/table">
            <a:tbl>
              <a:tblPr firstRow="1" firstCol="1" bandRow="1">
                <a:tableStyleId>{69C7853C-536D-4A76-A0AE-DD22124D55A5}</a:tableStyleId>
              </a:tblPr>
              <a:tblGrid>
                <a:gridCol w="42484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4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26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70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98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4574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 anchor="ctr"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Уточненный план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 anchor="ctr"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 anchor="ctr"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%</a:t>
                      </a:r>
                    </a:p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исполнения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 anchor="ctr"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Уд. вес в объеме расходов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 anchor="ctr"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33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Социальная сфера: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78 286,8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59 902,3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76,5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71,7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33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39 837,1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29 720,2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74,6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35,6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33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здравоохранение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29 601,5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24 004,5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81,1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28,7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33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4 128,6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2 835,9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68,7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33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культура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3 065,9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2 156,5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70,3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33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физическая культура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1 653,7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1 185,2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71,7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533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Местное хозяйство: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24 551,0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17 224,5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70,2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1255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Жилищно-коммунальные услуги  и жилищное строительство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23 269,2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16 150,8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69,4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19,3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533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транспорт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1 108,4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988,7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89,2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533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топливо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173,4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533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Сельское хозяйство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1 337,4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898,6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67,2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533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Охрана окружающей среды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82,4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54,9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66,6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533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Государственные органы общего назначений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5 143,4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3 323,3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64,6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83977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Другая общегосударственная деятельность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2 499,6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1 742,5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69,7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50125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Обслуживание долга органов местного управления и самоуправления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354,6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243,6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68,7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1824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Прочие расходы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266,9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116,1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43,5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1824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 Cyr" panose="02020603050405020304" pitchFamily="18" charset="0"/>
                        </a:rPr>
                        <a:t>Всего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112 522,1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83 505,8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74,2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90603609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E533D1A-E53E-442F-ACF8-934D4957BE1B}"/>
              </a:ext>
            </a:extLst>
          </p:cNvPr>
          <p:cNvSpPr/>
          <p:nvPr/>
        </p:nvSpPr>
        <p:spPr>
          <a:xfrm>
            <a:off x="8532440" y="43580"/>
            <a:ext cx="611560" cy="325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000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441996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2" y="106760"/>
            <a:ext cx="9144000" cy="864096"/>
          </a:xfrm>
        </p:spPr>
        <p:txBody>
          <a:bodyPr anchor="b">
            <a:normAutofit fontScale="90000"/>
          </a:bodyPr>
          <a:lstStyle/>
          <a:p>
            <a:pPr fontAlgn="t"/>
            <a:r>
              <a:rPr lang="ru-RU" sz="29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</a:rPr>
              <a:t>Расходы на содержание учреждений социальной сферы, </a:t>
            </a:r>
            <a:br>
              <a:rPr lang="ru-RU" sz="29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</a:rPr>
            </a:br>
            <a:r>
              <a:rPr lang="ru-RU" sz="24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</a:rPr>
              <a:t>тыс. руб.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7912279"/>
              </p:ext>
            </p:extLst>
          </p:nvPr>
        </p:nvGraphicFramePr>
        <p:xfrm>
          <a:off x="107502" y="970856"/>
          <a:ext cx="8784977" cy="5652993"/>
        </p:xfrm>
        <a:graphic>
          <a:graphicData uri="http://schemas.openxmlformats.org/drawingml/2006/table">
            <a:tbl>
              <a:tblPr/>
              <a:tblGrid>
                <a:gridCol w="2307919">
                  <a:extLst>
                    <a:ext uri="{9D8B030D-6E8A-4147-A177-3AD203B41FA5}">
                      <a16:colId xmlns:a16="http://schemas.microsoft.com/office/drawing/2014/main" val="1307305072"/>
                    </a:ext>
                  </a:extLst>
                </a:gridCol>
                <a:gridCol w="1191183">
                  <a:extLst>
                    <a:ext uri="{9D8B030D-6E8A-4147-A177-3AD203B41FA5}">
                      <a16:colId xmlns:a16="http://schemas.microsoft.com/office/drawing/2014/main" val="3640977542"/>
                    </a:ext>
                  </a:extLst>
                </a:gridCol>
                <a:gridCol w="1340081">
                  <a:extLst>
                    <a:ext uri="{9D8B030D-6E8A-4147-A177-3AD203B41FA5}">
                      <a16:colId xmlns:a16="http://schemas.microsoft.com/office/drawing/2014/main" val="3485714222"/>
                    </a:ext>
                  </a:extLst>
                </a:gridCol>
                <a:gridCol w="1563428">
                  <a:extLst>
                    <a:ext uri="{9D8B030D-6E8A-4147-A177-3AD203B41FA5}">
                      <a16:colId xmlns:a16="http://schemas.microsoft.com/office/drawing/2014/main" val="2684730864"/>
                    </a:ext>
                  </a:extLst>
                </a:gridCol>
                <a:gridCol w="1340081">
                  <a:extLst>
                    <a:ext uri="{9D8B030D-6E8A-4147-A177-3AD203B41FA5}">
                      <a16:colId xmlns:a16="http://schemas.microsoft.com/office/drawing/2014/main" val="4142185424"/>
                    </a:ext>
                  </a:extLst>
                </a:gridCol>
                <a:gridCol w="1042285">
                  <a:extLst>
                    <a:ext uri="{9D8B030D-6E8A-4147-A177-3AD203B41FA5}">
                      <a16:colId xmlns:a16="http://schemas.microsoft.com/office/drawing/2014/main" val="2494182032"/>
                    </a:ext>
                  </a:extLst>
                </a:gridCol>
              </a:tblGrid>
              <a:tr h="158694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Утверждено по бюджету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Профинан-сировано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освоения к уточнен-</a:t>
                      </a:r>
                    </a:p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ному плану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в  общем объеме расходов бюджета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522710"/>
                  </a:ext>
                </a:extLst>
              </a:tr>
              <a:tr h="56873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бюджет района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110 149,4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112 522,1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83 505,8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402856"/>
                  </a:ext>
                </a:extLst>
              </a:tr>
              <a:tr h="6482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по социальной сфере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76 235,5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78 286,8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59 902,3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643240"/>
                  </a:ext>
                </a:extLst>
              </a:tr>
              <a:tr h="37268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 :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7566815"/>
                  </a:ext>
                </a:extLst>
              </a:tr>
              <a:tr h="380779">
                <a:tc>
                  <a:txBody>
                    <a:bodyPr/>
                    <a:lstStyle/>
                    <a:p>
                      <a:pPr algn="just" rtl="0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39 738,5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39 837,1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29 720,2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3352961"/>
                  </a:ext>
                </a:extLst>
              </a:tr>
              <a:tr h="466763">
                <a:tc>
                  <a:txBody>
                    <a:bodyPr/>
                    <a:lstStyle/>
                    <a:p>
                      <a:pPr algn="just" rtl="0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здравоохранение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27 361,3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29 601,5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24 004,5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8318545"/>
                  </a:ext>
                </a:extLst>
              </a:tr>
              <a:tr h="568736">
                <a:tc>
                  <a:txBody>
                    <a:bodyPr/>
                    <a:lstStyle/>
                    <a:p>
                      <a:pPr algn="just" rtl="0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4 406,0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4 128,6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2 835,9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7960944"/>
                  </a:ext>
                </a:extLst>
              </a:tr>
              <a:tr h="491329">
                <a:tc>
                  <a:txBody>
                    <a:bodyPr/>
                    <a:lstStyle/>
                    <a:p>
                      <a:pPr algn="just" rtl="0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3 077,0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3 065,9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2 156,5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2916404"/>
                  </a:ext>
                </a:extLst>
              </a:tr>
              <a:tr h="568736">
                <a:tc>
                  <a:txBody>
                    <a:bodyPr/>
                    <a:lstStyle/>
                    <a:p>
                      <a:pPr algn="just" rtl="0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1 652,7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1 653,7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1 185,2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5630"/>
                  </a:ext>
                </a:extLst>
              </a:tr>
            </a:tbl>
          </a:graphicData>
        </a:graphic>
      </p:graphicFrame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6A35B42-E673-4122-BB40-4E2D6870C5F8}"/>
              </a:ext>
            </a:extLst>
          </p:cNvPr>
          <p:cNvSpPr/>
          <p:nvPr/>
        </p:nvSpPr>
        <p:spPr>
          <a:xfrm>
            <a:off x="8532440" y="38364"/>
            <a:ext cx="611560" cy="325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0000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40512482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7023</TotalTime>
  <Words>602</Words>
  <Application>Microsoft Office PowerPoint</Application>
  <PresentationFormat>Экран (4:3)</PresentationFormat>
  <Paragraphs>307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Times New Roman Cyr</vt:lpstr>
      <vt:lpstr>Тема Office</vt:lpstr>
      <vt:lpstr> ИТОГИ  ИСПОЛНЕНИЯ БЮДЖЕТА СЛОНИМСКОГО РАЙОНА  за  январь – сентябрь 2021 года  </vt:lpstr>
      <vt:lpstr>Выполнение плана по основным доходным  источникам, тыс. руб.</vt:lpstr>
      <vt:lpstr>Анализ поступлений неналоговых доходов, тыс. руб. </vt:lpstr>
      <vt:lpstr>Структура расходов бюджета Слонимского района, тыс. руб. </vt:lpstr>
      <vt:lpstr>Расходы на содержание учреждений социальной сферы,  тыс. руб.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Petliska</dc:creator>
  <cp:lastModifiedBy>Семенюк Лилия Анатольевна</cp:lastModifiedBy>
  <cp:revision>549</cp:revision>
  <cp:lastPrinted>2021-02-12T07:14:10Z</cp:lastPrinted>
  <dcterms:created xsi:type="dcterms:W3CDTF">2017-02-22T13:55:27Z</dcterms:created>
  <dcterms:modified xsi:type="dcterms:W3CDTF">2021-11-15T13:15:12Z</dcterms:modified>
</cp:coreProperties>
</file>